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9" r:id="rId2"/>
    <p:sldId id="282" r:id="rId3"/>
    <p:sldId id="256" r:id="rId4"/>
    <p:sldId id="264" r:id="rId5"/>
    <p:sldId id="259" r:id="rId6"/>
    <p:sldId id="263" r:id="rId7"/>
    <p:sldId id="271" r:id="rId8"/>
    <p:sldId id="267" r:id="rId9"/>
    <p:sldId id="268" r:id="rId10"/>
    <p:sldId id="260" r:id="rId11"/>
    <p:sldId id="261" r:id="rId12"/>
    <p:sldId id="262" r:id="rId13"/>
    <p:sldId id="278" r:id="rId14"/>
    <p:sldId id="279" r:id="rId15"/>
    <p:sldId id="277" r:id="rId16"/>
    <p:sldId id="275" r:id="rId17"/>
    <p:sldId id="270" r:id="rId18"/>
    <p:sldId id="272" r:id="rId19"/>
    <p:sldId id="266" r:id="rId20"/>
    <p:sldId id="280" r:id="rId21"/>
    <p:sldId id="281" r:id="rId22"/>
    <p:sldId id="273" r:id="rId2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0" userDrawn="1">
          <p15:clr>
            <a:srgbClr val="A4A3A4"/>
          </p15:clr>
        </p15:guide>
        <p15:guide id="2" pos="63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220"/>
    <a:srgbClr val="00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0"/>
    <p:restoredTop sz="94643"/>
  </p:normalViewPr>
  <p:slideViewPr>
    <p:cSldViewPr snapToGrid="0" snapToObjects="1">
      <p:cViewPr varScale="1">
        <p:scale>
          <a:sx n="115" d="100"/>
          <a:sy n="115" d="100"/>
        </p:scale>
        <p:origin x="512" y="208"/>
      </p:cViewPr>
      <p:guideLst>
        <p:guide orient="horz" pos="2500"/>
        <p:guide pos="63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F46BAD-D30F-F947-B5C5-7B0B79ECDB8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C10BAF8-519F-B644-B6FC-0CA6A521D70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3A741C7-A6E4-EB47-A96E-EB908D8BAAAA}" type="datetimeFigureOut">
              <a:rPr lang="en-GB" smtClean="0"/>
              <a:t>17/04/2018</a:t>
            </a:fld>
            <a:endParaRPr lang="en-GB"/>
          </a:p>
        </p:txBody>
      </p:sp>
      <p:sp>
        <p:nvSpPr>
          <p:cNvPr id="4" name="Footer Placeholder 3">
            <a:extLst>
              <a:ext uri="{FF2B5EF4-FFF2-40B4-BE49-F238E27FC236}">
                <a16:creationId xmlns:a16="http://schemas.microsoft.com/office/drawing/2014/main" id="{5BCFAC0D-C08D-F44C-B90B-8A2BBB68259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CD72A33-174D-EA4D-8B01-AFF4E380054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7109F69-8661-EE44-AB0C-983C359345FB}" type="slidenum">
              <a:rPr lang="en-GB" smtClean="0"/>
              <a:t>‹#›</a:t>
            </a:fld>
            <a:endParaRPr lang="en-GB"/>
          </a:p>
        </p:txBody>
      </p:sp>
    </p:spTree>
    <p:extLst>
      <p:ext uri="{BB962C8B-B14F-4D97-AF65-F5344CB8AC3E}">
        <p14:creationId xmlns:p14="http://schemas.microsoft.com/office/powerpoint/2010/main" val="2925023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21D35A8-058D-C143-B826-2DDA5E904957}" type="datetimeFigureOut">
              <a:rPr lang="en-US" smtClean="0"/>
              <a:t>4/17/18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CE1FB30-37FA-6449-872F-4456A6F0C6A8}" type="slidenum">
              <a:rPr lang="en-US" smtClean="0"/>
              <a:t>‹#›</a:t>
            </a:fld>
            <a:endParaRPr lang="en-US"/>
          </a:p>
        </p:txBody>
      </p:sp>
    </p:spTree>
    <p:extLst>
      <p:ext uri="{BB962C8B-B14F-4D97-AF65-F5344CB8AC3E}">
        <p14:creationId xmlns:p14="http://schemas.microsoft.com/office/powerpoint/2010/main" val="155327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4</a:t>
            </a:fld>
            <a:endParaRPr lang="en-US"/>
          </a:p>
        </p:txBody>
      </p:sp>
    </p:spTree>
    <p:extLst>
      <p:ext uri="{BB962C8B-B14F-4D97-AF65-F5344CB8AC3E}">
        <p14:creationId xmlns:p14="http://schemas.microsoft.com/office/powerpoint/2010/main" val="409738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16</a:t>
            </a:fld>
            <a:endParaRPr lang="en-US"/>
          </a:p>
        </p:txBody>
      </p:sp>
    </p:spTree>
    <p:extLst>
      <p:ext uri="{BB962C8B-B14F-4D97-AF65-F5344CB8AC3E}">
        <p14:creationId xmlns:p14="http://schemas.microsoft.com/office/powerpoint/2010/main" val="347737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17</a:t>
            </a:fld>
            <a:endParaRPr lang="en-US"/>
          </a:p>
        </p:txBody>
      </p:sp>
    </p:spTree>
    <p:extLst>
      <p:ext uri="{BB962C8B-B14F-4D97-AF65-F5344CB8AC3E}">
        <p14:creationId xmlns:p14="http://schemas.microsoft.com/office/powerpoint/2010/main" val="332519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18</a:t>
            </a:fld>
            <a:endParaRPr lang="en-US"/>
          </a:p>
        </p:txBody>
      </p:sp>
    </p:spTree>
    <p:extLst>
      <p:ext uri="{BB962C8B-B14F-4D97-AF65-F5344CB8AC3E}">
        <p14:creationId xmlns:p14="http://schemas.microsoft.com/office/powerpoint/2010/main" val="408828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19</a:t>
            </a:fld>
            <a:endParaRPr lang="en-US"/>
          </a:p>
        </p:txBody>
      </p:sp>
    </p:spTree>
    <p:extLst>
      <p:ext uri="{BB962C8B-B14F-4D97-AF65-F5344CB8AC3E}">
        <p14:creationId xmlns:p14="http://schemas.microsoft.com/office/powerpoint/2010/main" val="186613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20</a:t>
            </a:fld>
            <a:endParaRPr lang="en-US"/>
          </a:p>
        </p:txBody>
      </p:sp>
    </p:spTree>
    <p:extLst>
      <p:ext uri="{BB962C8B-B14F-4D97-AF65-F5344CB8AC3E}">
        <p14:creationId xmlns:p14="http://schemas.microsoft.com/office/powerpoint/2010/main" val="821185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21</a:t>
            </a:fld>
            <a:endParaRPr lang="en-US"/>
          </a:p>
        </p:txBody>
      </p:sp>
    </p:spTree>
    <p:extLst>
      <p:ext uri="{BB962C8B-B14F-4D97-AF65-F5344CB8AC3E}">
        <p14:creationId xmlns:p14="http://schemas.microsoft.com/office/powerpoint/2010/main" val="3702676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22</a:t>
            </a:fld>
            <a:endParaRPr lang="en-US"/>
          </a:p>
        </p:txBody>
      </p:sp>
    </p:spTree>
    <p:extLst>
      <p:ext uri="{BB962C8B-B14F-4D97-AF65-F5344CB8AC3E}">
        <p14:creationId xmlns:p14="http://schemas.microsoft.com/office/powerpoint/2010/main" val="40189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6</a:t>
            </a:fld>
            <a:endParaRPr lang="en-US"/>
          </a:p>
        </p:txBody>
      </p:sp>
    </p:spTree>
    <p:extLst>
      <p:ext uri="{BB962C8B-B14F-4D97-AF65-F5344CB8AC3E}">
        <p14:creationId xmlns:p14="http://schemas.microsoft.com/office/powerpoint/2010/main" val="106828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7</a:t>
            </a:fld>
            <a:endParaRPr lang="en-US"/>
          </a:p>
        </p:txBody>
      </p:sp>
    </p:spTree>
    <p:extLst>
      <p:ext uri="{BB962C8B-B14F-4D97-AF65-F5344CB8AC3E}">
        <p14:creationId xmlns:p14="http://schemas.microsoft.com/office/powerpoint/2010/main" val="339625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8</a:t>
            </a:fld>
            <a:endParaRPr lang="en-US"/>
          </a:p>
        </p:txBody>
      </p:sp>
    </p:spTree>
    <p:extLst>
      <p:ext uri="{BB962C8B-B14F-4D97-AF65-F5344CB8AC3E}">
        <p14:creationId xmlns:p14="http://schemas.microsoft.com/office/powerpoint/2010/main" val="162974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9</a:t>
            </a:fld>
            <a:endParaRPr lang="en-US"/>
          </a:p>
        </p:txBody>
      </p:sp>
    </p:spTree>
    <p:extLst>
      <p:ext uri="{BB962C8B-B14F-4D97-AF65-F5344CB8AC3E}">
        <p14:creationId xmlns:p14="http://schemas.microsoft.com/office/powerpoint/2010/main" val="148171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12</a:t>
            </a:fld>
            <a:endParaRPr lang="en-US"/>
          </a:p>
        </p:txBody>
      </p:sp>
    </p:spTree>
    <p:extLst>
      <p:ext uri="{BB962C8B-B14F-4D97-AF65-F5344CB8AC3E}">
        <p14:creationId xmlns:p14="http://schemas.microsoft.com/office/powerpoint/2010/main" val="91028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13</a:t>
            </a:fld>
            <a:endParaRPr lang="en-US"/>
          </a:p>
        </p:txBody>
      </p:sp>
    </p:spTree>
    <p:extLst>
      <p:ext uri="{BB962C8B-B14F-4D97-AF65-F5344CB8AC3E}">
        <p14:creationId xmlns:p14="http://schemas.microsoft.com/office/powerpoint/2010/main" val="139818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14</a:t>
            </a:fld>
            <a:endParaRPr lang="en-US"/>
          </a:p>
        </p:txBody>
      </p:sp>
    </p:spTree>
    <p:extLst>
      <p:ext uri="{BB962C8B-B14F-4D97-AF65-F5344CB8AC3E}">
        <p14:creationId xmlns:p14="http://schemas.microsoft.com/office/powerpoint/2010/main" val="164386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1FB30-37FA-6449-872F-4456A6F0C6A8}" type="slidenum">
              <a:rPr lang="en-US" smtClean="0"/>
              <a:t>15</a:t>
            </a:fld>
            <a:endParaRPr lang="en-US"/>
          </a:p>
        </p:txBody>
      </p:sp>
    </p:spTree>
    <p:extLst>
      <p:ext uri="{BB962C8B-B14F-4D97-AF65-F5344CB8AC3E}">
        <p14:creationId xmlns:p14="http://schemas.microsoft.com/office/powerpoint/2010/main" val="163669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1839-298E-0A45-8C6D-917E904E0472}"/>
              </a:ext>
            </a:extLst>
          </p:cNvPr>
          <p:cNvSpPr>
            <a:spLocks noGrp="1"/>
          </p:cNvSpPr>
          <p:nvPr>
            <p:ph type="ctrTitle"/>
          </p:nvPr>
        </p:nvSpPr>
        <p:spPr>
          <a:xfrm>
            <a:off x="1524000" y="1122363"/>
            <a:ext cx="9144000" cy="2387600"/>
          </a:xfrm>
          <a:prstGeom prst="rect">
            <a:avLst/>
          </a:prstGeom>
        </p:spPr>
        <p:txBody>
          <a:bodyPr anchor="b"/>
          <a:lstStyle>
            <a:lvl1pPr algn="ctr">
              <a:defRPr sz="6000" b="0" i="0">
                <a:solidFill>
                  <a:srgbClr val="00223F"/>
                </a:solidFill>
              </a:defRPr>
            </a:lvl1pPr>
          </a:lstStyle>
          <a:p>
            <a:r>
              <a:rPr lang="en-US" dirty="0"/>
              <a:t>Click to edit Master title style</a:t>
            </a:r>
          </a:p>
        </p:txBody>
      </p:sp>
      <p:sp>
        <p:nvSpPr>
          <p:cNvPr id="3" name="Subtitle 2">
            <a:extLst>
              <a:ext uri="{FF2B5EF4-FFF2-40B4-BE49-F238E27FC236}">
                <a16:creationId xmlns:a16="http://schemas.microsoft.com/office/drawing/2014/main" id="{508FD4BC-C33D-2444-B96F-4AAB5D7AAAB2}"/>
              </a:ext>
            </a:extLst>
          </p:cNvPr>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124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9245-4BF1-5D40-B806-13AB3B2E7C7C}"/>
              </a:ext>
            </a:extLst>
          </p:cNvPr>
          <p:cNvSpPr>
            <a:spLocks noGrp="1"/>
          </p:cNvSpPr>
          <p:nvPr>
            <p:ph type="title"/>
          </p:nvPr>
        </p:nvSpPr>
        <p:spPr>
          <a:xfrm>
            <a:off x="838200" y="28241"/>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4C753D-58D1-994E-AAD5-3503E8CFFF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B9FCF-1343-6148-9A8C-233114A5A1D8}"/>
              </a:ext>
            </a:extLst>
          </p:cNvPr>
          <p:cNvSpPr>
            <a:spLocks noGrp="1"/>
          </p:cNvSpPr>
          <p:nvPr>
            <p:ph type="dt" sz="half" idx="10"/>
          </p:nvPr>
        </p:nvSpPr>
        <p:spPr>
          <a:xfrm>
            <a:off x="838200" y="6356350"/>
            <a:ext cx="2743200" cy="365125"/>
          </a:xfrm>
          <a:prstGeom prst="rect">
            <a:avLst/>
          </a:prstGeom>
        </p:spPr>
        <p:txBody>
          <a:bodyPr/>
          <a:lstStyle/>
          <a:p>
            <a:fld id="{F364203A-CC9E-F042-A073-AE0A9C44388A}" type="datetimeFigureOut">
              <a:rPr lang="en-US" smtClean="0"/>
              <a:t>4/17/18</a:t>
            </a:fld>
            <a:endParaRPr lang="en-US"/>
          </a:p>
        </p:txBody>
      </p:sp>
      <p:sp>
        <p:nvSpPr>
          <p:cNvPr id="5" name="Footer Placeholder 4">
            <a:extLst>
              <a:ext uri="{FF2B5EF4-FFF2-40B4-BE49-F238E27FC236}">
                <a16:creationId xmlns:a16="http://schemas.microsoft.com/office/drawing/2014/main" id="{98B37B76-7E5C-8641-A7FF-C75D2347DF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F6B829-1755-7942-8499-EB12398541DF}"/>
              </a:ext>
            </a:extLst>
          </p:cNvPr>
          <p:cNvSpPr>
            <a:spLocks noGrp="1"/>
          </p:cNvSpPr>
          <p:nvPr>
            <p:ph type="sldNum" sz="quarter" idx="12"/>
          </p:nvPr>
        </p:nvSpPr>
        <p:spPr>
          <a:xfrm>
            <a:off x="8610600" y="6356350"/>
            <a:ext cx="2743200" cy="365125"/>
          </a:xfrm>
          <a:prstGeom prst="rect">
            <a:avLst/>
          </a:prstGeom>
        </p:spPr>
        <p:txBody>
          <a:bodyPr/>
          <a:lstStyle/>
          <a:p>
            <a:fld id="{AC45C424-B457-D148-825B-ED00894907AA}" type="slidenum">
              <a:rPr lang="en-US" smtClean="0"/>
              <a:t>‹#›</a:t>
            </a:fld>
            <a:endParaRPr lang="en-US"/>
          </a:p>
        </p:txBody>
      </p:sp>
    </p:spTree>
    <p:extLst>
      <p:ext uri="{BB962C8B-B14F-4D97-AF65-F5344CB8AC3E}">
        <p14:creationId xmlns:p14="http://schemas.microsoft.com/office/powerpoint/2010/main" val="178777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FD3717-9DE9-3648-BA2A-07E695A411D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2F4294-D70B-1845-9014-6AE08CD81D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85928-A432-A543-A054-703A66667618}"/>
              </a:ext>
            </a:extLst>
          </p:cNvPr>
          <p:cNvSpPr>
            <a:spLocks noGrp="1"/>
          </p:cNvSpPr>
          <p:nvPr>
            <p:ph type="dt" sz="half" idx="10"/>
          </p:nvPr>
        </p:nvSpPr>
        <p:spPr>
          <a:xfrm>
            <a:off x="838200" y="6356350"/>
            <a:ext cx="2743200" cy="365125"/>
          </a:xfrm>
          <a:prstGeom prst="rect">
            <a:avLst/>
          </a:prstGeom>
        </p:spPr>
        <p:txBody>
          <a:bodyPr/>
          <a:lstStyle/>
          <a:p>
            <a:fld id="{F364203A-CC9E-F042-A073-AE0A9C44388A}" type="datetimeFigureOut">
              <a:rPr lang="en-US" smtClean="0"/>
              <a:t>4/17/18</a:t>
            </a:fld>
            <a:endParaRPr lang="en-US"/>
          </a:p>
        </p:txBody>
      </p:sp>
      <p:sp>
        <p:nvSpPr>
          <p:cNvPr id="5" name="Footer Placeholder 4">
            <a:extLst>
              <a:ext uri="{FF2B5EF4-FFF2-40B4-BE49-F238E27FC236}">
                <a16:creationId xmlns:a16="http://schemas.microsoft.com/office/drawing/2014/main" id="{368A4D00-A362-A146-A383-69126EB75B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6CDDCF-DF22-0148-B17E-8F088AEF593A}"/>
              </a:ext>
            </a:extLst>
          </p:cNvPr>
          <p:cNvSpPr>
            <a:spLocks noGrp="1"/>
          </p:cNvSpPr>
          <p:nvPr>
            <p:ph type="sldNum" sz="quarter" idx="12"/>
          </p:nvPr>
        </p:nvSpPr>
        <p:spPr>
          <a:xfrm>
            <a:off x="8610600" y="6356350"/>
            <a:ext cx="2743200" cy="365125"/>
          </a:xfrm>
          <a:prstGeom prst="rect">
            <a:avLst/>
          </a:prstGeom>
        </p:spPr>
        <p:txBody>
          <a:bodyPr/>
          <a:lstStyle/>
          <a:p>
            <a:fld id="{AC45C424-B457-D148-825B-ED00894907AA}" type="slidenum">
              <a:rPr lang="en-US" smtClean="0"/>
              <a:t>‹#›</a:t>
            </a:fld>
            <a:endParaRPr lang="en-US"/>
          </a:p>
        </p:txBody>
      </p:sp>
    </p:spTree>
    <p:extLst>
      <p:ext uri="{BB962C8B-B14F-4D97-AF65-F5344CB8AC3E}">
        <p14:creationId xmlns:p14="http://schemas.microsoft.com/office/powerpoint/2010/main" val="250644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A3F027-77E7-DC4F-80B2-302AF6B6D533}"/>
              </a:ext>
            </a:extLst>
          </p:cNvPr>
          <p:cNvSpPr/>
          <p:nvPr userDrawn="1"/>
        </p:nvSpPr>
        <p:spPr>
          <a:xfrm>
            <a:off x="0" y="-19250"/>
            <a:ext cx="12192000" cy="952901"/>
          </a:xfrm>
          <a:prstGeom prst="rect">
            <a:avLst/>
          </a:prstGeom>
          <a:solidFill>
            <a:srgbClr val="002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EB8F7D-AB81-1144-B796-9B0F45D8C5AF}"/>
              </a:ext>
            </a:extLst>
          </p:cNvPr>
          <p:cNvSpPr>
            <a:spLocks noGrp="1"/>
          </p:cNvSpPr>
          <p:nvPr>
            <p:ph type="title" hasCustomPrompt="1"/>
          </p:nvPr>
        </p:nvSpPr>
        <p:spPr>
          <a:xfrm>
            <a:off x="838200" y="114867"/>
            <a:ext cx="10515600" cy="741780"/>
          </a:xfrm>
          <a:prstGeom prst="rect">
            <a:avLst/>
          </a:prstGeom>
        </p:spPr>
        <p:txBody>
          <a:bodyPr/>
          <a:lstStyle/>
          <a:p>
            <a:r>
              <a:rPr lang="en-US" dirty="0"/>
              <a:t>Click to edit title</a:t>
            </a:r>
          </a:p>
        </p:txBody>
      </p:sp>
      <p:sp>
        <p:nvSpPr>
          <p:cNvPr id="3" name="Content Placeholder 2">
            <a:extLst>
              <a:ext uri="{FF2B5EF4-FFF2-40B4-BE49-F238E27FC236}">
                <a16:creationId xmlns:a16="http://schemas.microsoft.com/office/drawing/2014/main" id="{47F19C6A-1914-0F46-8B3E-FB5D259C2DA1}"/>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060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F87A-DF5B-554E-99BA-B51C98AD925C}"/>
              </a:ext>
            </a:extLst>
          </p:cNvPr>
          <p:cNvSpPr>
            <a:spLocks noGrp="1"/>
          </p:cNvSpPr>
          <p:nvPr>
            <p:ph type="title"/>
          </p:nvPr>
        </p:nvSpPr>
        <p:spPr>
          <a:xfrm>
            <a:off x="831850" y="1238101"/>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95B97C2-28D1-5B44-893C-E5141F2737E4}"/>
              </a:ext>
            </a:extLst>
          </p:cNvPr>
          <p:cNvSpPr>
            <a:spLocks noGrp="1"/>
          </p:cNvSpPr>
          <p:nvPr>
            <p:ph type="body" idx="1"/>
          </p:nvPr>
        </p:nvSpPr>
        <p:spPr>
          <a:xfrm>
            <a:off x="831850" y="411782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itle Placeholder 1">
            <a:extLst>
              <a:ext uri="{FF2B5EF4-FFF2-40B4-BE49-F238E27FC236}">
                <a16:creationId xmlns:a16="http://schemas.microsoft.com/office/drawing/2014/main" id="{1AD344D5-CF6E-FD40-8B55-C377AF403DDD}"/>
              </a:ext>
            </a:extLst>
          </p:cNvPr>
          <p:cNvSpPr txBox="1">
            <a:spLocks/>
          </p:cNvSpPr>
          <p:nvPr userDrawn="1"/>
        </p:nvSpPr>
        <p:spPr>
          <a:xfrm>
            <a:off x="838200" y="282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i="1" kern="1200">
                <a:solidFill>
                  <a:schemeClr val="bg1"/>
                </a:solidFill>
                <a:latin typeface="Bookman Old Style" panose="02050604050505020204" pitchFamily="18" charset="0"/>
                <a:ea typeface="+mj-ea"/>
                <a:cs typeface="+mj-cs"/>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BE9E76B9-1002-114B-8988-C792DD80612C}"/>
              </a:ext>
            </a:extLst>
          </p:cNvPr>
          <p:cNvSpPr/>
          <p:nvPr userDrawn="1"/>
        </p:nvSpPr>
        <p:spPr>
          <a:xfrm>
            <a:off x="0" y="-19250"/>
            <a:ext cx="12192000" cy="952901"/>
          </a:xfrm>
          <a:prstGeom prst="rect">
            <a:avLst/>
          </a:prstGeom>
          <a:solidFill>
            <a:srgbClr val="002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81DDED85-4120-284B-8BA9-55467871771E}"/>
              </a:ext>
            </a:extLst>
          </p:cNvPr>
          <p:cNvSpPr txBox="1">
            <a:spLocks/>
          </p:cNvSpPr>
          <p:nvPr userDrawn="1"/>
        </p:nvSpPr>
        <p:spPr>
          <a:xfrm>
            <a:off x="838200" y="114867"/>
            <a:ext cx="10515600" cy="741780"/>
          </a:xfrm>
          <a:prstGeom prst="rect">
            <a:avLst/>
          </a:prstGeom>
        </p:spPr>
        <p:txBody>
          <a:bodyPr/>
          <a:lstStyle>
            <a:lvl1pPr algn="l" defTabSz="914400" rtl="0" eaLnBrk="1" latinLnBrk="0" hangingPunct="1">
              <a:lnSpc>
                <a:spcPct val="90000"/>
              </a:lnSpc>
              <a:spcBef>
                <a:spcPct val="0"/>
              </a:spcBef>
              <a:buNone/>
              <a:defRPr sz="4800" b="1" i="1" kern="1200">
                <a:solidFill>
                  <a:schemeClr val="bg1"/>
                </a:solidFill>
                <a:latin typeface="Bookman Old Style" panose="02050604050505020204" pitchFamily="18" charset="0"/>
                <a:ea typeface="+mj-ea"/>
                <a:cs typeface="+mj-cs"/>
              </a:defRPr>
            </a:lvl1pPr>
          </a:lstStyle>
          <a:p>
            <a:r>
              <a:rPr lang="en-US"/>
              <a:t>Click to edit title</a:t>
            </a:r>
            <a:endParaRPr lang="en-US" dirty="0"/>
          </a:p>
        </p:txBody>
      </p:sp>
    </p:spTree>
    <p:extLst>
      <p:ext uri="{BB962C8B-B14F-4D97-AF65-F5344CB8AC3E}">
        <p14:creationId xmlns:p14="http://schemas.microsoft.com/office/powerpoint/2010/main" val="225435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8095B-D9B4-3745-96F5-B6EEE852CE7F}"/>
              </a:ext>
            </a:extLst>
          </p:cNvPr>
          <p:cNvSpPr>
            <a:spLocks noGrp="1"/>
          </p:cNvSpPr>
          <p:nvPr>
            <p:ph sz="half" idx="1"/>
          </p:nvPr>
        </p:nvSpPr>
        <p:spPr>
          <a:xfrm>
            <a:off x="838200" y="1048519"/>
            <a:ext cx="5181600" cy="29271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C6F6E61-7596-0547-8739-64EBBD5913D1}"/>
              </a:ext>
            </a:extLst>
          </p:cNvPr>
          <p:cNvSpPr>
            <a:spLocks noGrp="1"/>
          </p:cNvSpPr>
          <p:nvPr>
            <p:ph sz="half" idx="2"/>
          </p:nvPr>
        </p:nvSpPr>
        <p:spPr>
          <a:xfrm>
            <a:off x="6172200" y="1048519"/>
            <a:ext cx="5181600" cy="29271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4599C785-A348-234F-8873-213AB3B0CC8F}"/>
              </a:ext>
            </a:extLst>
          </p:cNvPr>
          <p:cNvSpPr/>
          <p:nvPr userDrawn="1"/>
        </p:nvSpPr>
        <p:spPr>
          <a:xfrm>
            <a:off x="0" y="-19250"/>
            <a:ext cx="12192000" cy="952901"/>
          </a:xfrm>
          <a:prstGeom prst="rect">
            <a:avLst/>
          </a:prstGeom>
          <a:solidFill>
            <a:srgbClr val="002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D2FC8A5-AD8F-7A41-824D-A0380D362093}"/>
              </a:ext>
            </a:extLst>
          </p:cNvPr>
          <p:cNvSpPr>
            <a:spLocks noGrp="1"/>
          </p:cNvSpPr>
          <p:nvPr>
            <p:ph type="title" hasCustomPrompt="1"/>
          </p:nvPr>
        </p:nvSpPr>
        <p:spPr>
          <a:xfrm>
            <a:off x="838200" y="114867"/>
            <a:ext cx="10515600" cy="741780"/>
          </a:xfrm>
          <a:prstGeom prst="rect">
            <a:avLst/>
          </a:prstGeom>
        </p:spPr>
        <p:txBody>
          <a:bodyPr/>
          <a:lstStyle/>
          <a:p>
            <a:r>
              <a:rPr lang="en-US" dirty="0"/>
              <a:t>Click to edit title</a:t>
            </a:r>
          </a:p>
        </p:txBody>
      </p:sp>
    </p:spTree>
    <p:extLst>
      <p:ext uri="{BB962C8B-B14F-4D97-AF65-F5344CB8AC3E}">
        <p14:creationId xmlns:p14="http://schemas.microsoft.com/office/powerpoint/2010/main" val="43036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497BCA-6B04-6B46-B3A1-BAF0875B8EE1}"/>
              </a:ext>
            </a:extLst>
          </p:cNvPr>
          <p:cNvSpPr>
            <a:spLocks noGrp="1"/>
          </p:cNvSpPr>
          <p:nvPr>
            <p:ph type="body" idx="1"/>
          </p:nvPr>
        </p:nvSpPr>
        <p:spPr>
          <a:xfrm>
            <a:off x="839788" y="96889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DFC304-8517-F24B-981F-F50DBA05DBED}"/>
              </a:ext>
            </a:extLst>
          </p:cNvPr>
          <p:cNvSpPr>
            <a:spLocks noGrp="1"/>
          </p:cNvSpPr>
          <p:nvPr>
            <p:ph sz="half" idx="2"/>
          </p:nvPr>
        </p:nvSpPr>
        <p:spPr>
          <a:xfrm>
            <a:off x="839788" y="1808793"/>
            <a:ext cx="5157787" cy="38508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04CCCF1-A114-6B43-B587-01C07AB3A336}"/>
              </a:ext>
            </a:extLst>
          </p:cNvPr>
          <p:cNvSpPr>
            <a:spLocks noGrp="1"/>
          </p:cNvSpPr>
          <p:nvPr>
            <p:ph type="body" sz="quarter" idx="3"/>
          </p:nvPr>
        </p:nvSpPr>
        <p:spPr>
          <a:xfrm>
            <a:off x="6172200" y="9785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0BCCC72-8B35-D543-9EBC-7D3160790BE5}"/>
              </a:ext>
            </a:extLst>
          </p:cNvPr>
          <p:cNvSpPr>
            <a:spLocks noGrp="1"/>
          </p:cNvSpPr>
          <p:nvPr>
            <p:ph sz="quarter" idx="4"/>
          </p:nvPr>
        </p:nvSpPr>
        <p:spPr>
          <a:xfrm>
            <a:off x="6172200" y="1808793"/>
            <a:ext cx="5183188" cy="3850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6D081DBF-A27F-AB42-BA39-159F0DAA3B6F}"/>
              </a:ext>
            </a:extLst>
          </p:cNvPr>
          <p:cNvSpPr/>
          <p:nvPr userDrawn="1"/>
        </p:nvSpPr>
        <p:spPr>
          <a:xfrm>
            <a:off x="0" y="-19250"/>
            <a:ext cx="12192000" cy="952901"/>
          </a:xfrm>
          <a:prstGeom prst="rect">
            <a:avLst/>
          </a:prstGeom>
          <a:solidFill>
            <a:srgbClr val="002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1F840FD7-20BD-C54C-9C47-9B9ECA06F219}"/>
              </a:ext>
            </a:extLst>
          </p:cNvPr>
          <p:cNvSpPr>
            <a:spLocks noGrp="1"/>
          </p:cNvSpPr>
          <p:nvPr>
            <p:ph type="title" hasCustomPrompt="1"/>
          </p:nvPr>
        </p:nvSpPr>
        <p:spPr>
          <a:xfrm>
            <a:off x="838200" y="114867"/>
            <a:ext cx="10515600" cy="741780"/>
          </a:xfrm>
          <a:prstGeom prst="rect">
            <a:avLst/>
          </a:prstGeom>
        </p:spPr>
        <p:txBody>
          <a:bodyPr/>
          <a:lstStyle/>
          <a:p>
            <a:r>
              <a:rPr lang="en-US" dirty="0"/>
              <a:t>Click to edit title</a:t>
            </a:r>
          </a:p>
        </p:txBody>
      </p:sp>
    </p:spTree>
    <p:extLst>
      <p:ext uri="{BB962C8B-B14F-4D97-AF65-F5344CB8AC3E}">
        <p14:creationId xmlns:p14="http://schemas.microsoft.com/office/powerpoint/2010/main" val="22642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F65232-164F-C140-B7AD-A2D6CE41A890}"/>
              </a:ext>
            </a:extLst>
          </p:cNvPr>
          <p:cNvSpPr/>
          <p:nvPr userDrawn="1"/>
        </p:nvSpPr>
        <p:spPr>
          <a:xfrm>
            <a:off x="0" y="-19250"/>
            <a:ext cx="12192000" cy="952901"/>
          </a:xfrm>
          <a:prstGeom prst="rect">
            <a:avLst/>
          </a:prstGeom>
          <a:solidFill>
            <a:srgbClr val="002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398F22E-70D8-0E41-A17E-7AD0FD0E36B9}"/>
              </a:ext>
            </a:extLst>
          </p:cNvPr>
          <p:cNvSpPr>
            <a:spLocks noGrp="1"/>
          </p:cNvSpPr>
          <p:nvPr>
            <p:ph type="title" hasCustomPrompt="1"/>
          </p:nvPr>
        </p:nvSpPr>
        <p:spPr>
          <a:xfrm>
            <a:off x="838200" y="114867"/>
            <a:ext cx="10515600" cy="741780"/>
          </a:xfrm>
          <a:prstGeom prst="rect">
            <a:avLst/>
          </a:prstGeom>
        </p:spPr>
        <p:txBody>
          <a:bodyPr/>
          <a:lstStyle/>
          <a:p>
            <a:r>
              <a:rPr lang="en-US" dirty="0"/>
              <a:t>Click to edit title</a:t>
            </a:r>
          </a:p>
        </p:txBody>
      </p:sp>
    </p:spTree>
    <p:extLst>
      <p:ext uri="{BB962C8B-B14F-4D97-AF65-F5344CB8AC3E}">
        <p14:creationId xmlns:p14="http://schemas.microsoft.com/office/powerpoint/2010/main" val="6078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23D7F-118E-084D-AFFF-A8289E3DE17D}"/>
              </a:ext>
            </a:extLst>
          </p:cNvPr>
          <p:cNvSpPr>
            <a:spLocks noGrp="1"/>
          </p:cNvSpPr>
          <p:nvPr>
            <p:ph type="dt" sz="half" idx="10"/>
          </p:nvPr>
        </p:nvSpPr>
        <p:spPr>
          <a:xfrm>
            <a:off x="838200" y="6356350"/>
            <a:ext cx="2743200" cy="365125"/>
          </a:xfrm>
          <a:prstGeom prst="rect">
            <a:avLst/>
          </a:prstGeom>
        </p:spPr>
        <p:txBody>
          <a:bodyPr/>
          <a:lstStyle/>
          <a:p>
            <a:fld id="{F364203A-CC9E-F042-A073-AE0A9C44388A}" type="datetimeFigureOut">
              <a:rPr lang="en-US" smtClean="0"/>
              <a:t>4/17/18</a:t>
            </a:fld>
            <a:endParaRPr lang="en-US"/>
          </a:p>
        </p:txBody>
      </p:sp>
      <p:sp>
        <p:nvSpPr>
          <p:cNvPr id="3" name="Footer Placeholder 2">
            <a:extLst>
              <a:ext uri="{FF2B5EF4-FFF2-40B4-BE49-F238E27FC236}">
                <a16:creationId xmlns:a16="http://schemas.microsoft.com/office/drawing/2014/main" id="{3A6E538D-002A-BF4A-80BB-37AAB15612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7D77E5-9885-9342-B256-67B2C8BB8DE8}"/>
              </a:ext>
            </a:extLst>
          </p:cNvPr>
          <p:cNvSpPr>
            <a:spLocks noGrp="1"/>
          </p:cNvSpPr>
          <p:nvPr>
            <p:ph type="sldNum" sz="quarter" idx="12"/>
          </p:nvPr>
        </p:nvSpPr>
        <p:spPr>
          <a:xfrm>
            <a:off x="8610600" y="6356350"/>
            <a:ext cx="2743200" cy="365125"/>
          </a:xfrm>
          <a:prstGeom prst="rect">
            <a:avLst/>
          </a:prstGeom>
        </p:spPr>
        <p:txBody>
          <a:bodyPr/>
          <a:lstStyle/>
          <a:p>
            <a:fld id="{AC45C424-B457-D148-825B-ED00894907AA}" type="slidenum">
              <a:rPr lang="en-US" smtClean="0"/>
              <a:t>‹#›</a:t>
            </a:fld>
            <a:endParaRPr lang="en-US"/>
          </a:p>
        </p:txBody>
      </p:sp>
    </p:spTree>
    <p:extLst>
      <p:ext uri="{BB962C8B-B14F-4D97-AF65-F5344CB8AC3E}">
        <p14:creationId xmlns:p14="http://schemas.microsoft.com/office/powerpoint/2010/main" val="245376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9D64-3287-A44B-BA92-80FC90452A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E532FD-3104-4C43-9BF8-01E70BE96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EE3882-622F-6A4D-A7A9-D96B61EA2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AA70EA-312E-9E4D-A6F4-2D522A787EA7}"/>
              </a:ext>
            </a:extLst>
          </p:cNvPr>
          <p:cNvSpPr>
            <a:spLocks noGrp="1"/>
          </p:cNvSpPr>
          <p:nvPr>
            <p:ph type="dt" sz="half" idx="10"/>
          </p:nvPr>
        </p:nvSpPr>
        <p:spPr>
          <a:xfrm>
            <a:off x="838200" y="6356350"/>
            <a:ext cx="2743200" cy="365125"/>
          </a:xfrm>
          <a:prstGeom prst="rect">
            <a:avLst/>
          </a:prstGeom>
        </p:spPr>
        <p:txBody>
          <a:bodyPr/>
          <a:lstStyle/>
          <a:p>
            <a:fld id="{F364203A-CC9E-F042-A073-AE0A9C44388A}" type="datetimeFigureOut">
              <a:rPr lang="en-US" smtClean="0"/>
              <a:t>4/17/18</a:t>
            </a:fld>
            <a:endParaRPr lang="en-US"/>
          </a:p>
        </p:txBody>
      </p:sp>
      <p:sp>
        <p:nvSpPr>
          <p:cNvPr id="6" name="Footer Placeholder 5">
            <a:extLst>
              <a:ext uri="{FF2B5EF4-FFF2-40B4-BE49-F238E27FC236}">
                <a16:creationId xmlns:a16="http://schemas.microsoft.com/office/drawing/2014/main" id="{8976039A-E3C6-F545-BB3B-D94BBD1CB9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F07A51-207A-B447-B23D-138CC8ED22EE}"/>
              </a:ext>
            </a:extLst>
          </p:cNvPr>
          <p:cNvSpPr>
            <a:spLocks noGrp="1"/>
          </p:cNvSpPr>
          <p:nvPr>
            <p:ph type="sldNum" sz="quarter" idx="12"/>
          </p:nvPr>
        </p:nvSpPr>
        <p:spPr>
          <a:xfrm>
            <a:off x="8610600" y="6356350"/>
            <a:ext cx="2743200" cy="365125"/>
          </a:xfrm>
          <a:prstGeom prst="rect">
            <a:avLst/>
          </a:prstGeom>
        </p:spPr>
        <p:txBody>
          <a:bodyPr/>
          <a:lstStyle/>
          <a:p>
            <a:fld id="{AC45C424-B457-D148-825B-ED00894907AA}" type="slidenum">
              <a:rPr lang="en-US" smtClean="0"/>
              <a:t>‹#›</a:t>
            </a:fld>
            <a:endParaRPr lang="en-US"/>
          </a:p>
        </p:txBody>
      </p:sp>
    </p:spTree>
    <p:extLst>
      <p:ext uri="{BB962C8B-B14F-4D97-AF65-F5344CB8AC3E}">
        <p14:creationId xmlns:p14="http://schemas.microsoft.com/office/powerpoint/2010/main" val="129317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8234-4FC4-974B-AC2E-91569EF6EA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CFFA3F-15E1-0541-8DF8-C06ACA0B1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A5C3B2-0F79-0143-A93F-ABB38C990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42CD0-8BA6-9145-9F3E-C57971A7737F}"/>
              </a:ext>
            </a:extLst>
          </p:cNvPr>
          <p:cNvSpPr>
            <a:spLocks noGrp="1"/>
          </p:cNvSpPr>
          <p:nvPr>
            <p:ph type="dt" sz="half" idx="10"/>
          </p:nvPr>
        </p:nvSpPr>
        <p:spPr>
          <a:xfrm>
            <a:off x="838200" y="6356350"/>
            <a:ext cx="2743200" cy="365125"/>
          </a:xfrm>
          <a:prstGeom prst="rect">
            <a:avLst/>
          </a:prstGeom>
        </p:spPr>
        <p:txBody>
          <a:bodyPr/>
          <a:lstStyle/>
          <a:p>
            <a:fld id="{F364203A-CC9E-F042-A073-AE0A9C44388A}" type="datetimeFigureOut">
              <a:rPr lang="en-US" smtClean="0"/>
              <a:t>4/17/18</a:t>
            </a:fld>
            <a:endParaRPr lang="en-US"/>
          </a:p>
        </p:txBody>
      </p:sp>
      <p:sp>
        <p:nvSpPr>
          <p:cNvPr id="6" name="Footer Placeholder 5">
            <a:extLst>
              <a:ext uri="{FF2B5EF4-FFF2-40B4-BE49-F238E27FC236}">
                <a16:creationId xmlns:a16="http://schemas.microsoft.com/office/drawing/2014/main" id="{267F8218-7D63-6F47-81DC-A3471C839F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265A96-BE4E-A84B-8637-C0B08C7AEA2C}"/>
              </a:ext>
            </a:extLst>
          </p:cNvPr>
          <p:cNvSpPr>
            <a:spLocks noGrp="1"/>
          </p:cNvSpPr>
          <p:nvPr>
            <p:ph type="sldNum" sz="quarter" idx="12"/>
          </p:nvPr>
        </p:nvSpPr>
        <p:spPr>
          <a:xfrm>
            <a:off x="8610600" y="6356350"/>
            <a:ext cx="2743200" cy="365125"/>
          </a:xfrm>
          <a:prstGeom prst="rect">
            <a:avLst/>
          </a:prstGeom>
        </p:spPr>
        <p:txBody>
          <a:bodyPr/>
          <a:lstStyle/>
          <a:p>
            <a:fld id="{AC45C424-B457-D148-825B-ED00894907AA}" type="slidenum">
              <a:rPr lang="en-US" smtClean="0"/>
              <a:t>‹#›</a:t>
            </a:fld>
            <a:endParaRPr lang="en-US"/>
          </a:p>
        </p:txBody>
      </p:sp>
    </p:spTree>
    <p:extLst>
      <p:ext uri="{BB962C8B-B14F-4D97-AF65-F5344CB8AC3E}">
        <p14:creationId xmlns:p14="http://schemas.microsoft.com/office/powerpoint/2010/main" val="12702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0427FD-CB49-8445-9505-5872DFBBCC75}"/>
              </a:ext>
            </a:extLst>
          </p:cNvPr>
          <p:cNvSpPr>
            <a:spLocks noGrp="1"/>
          </p:cNvSpPr>
          <p:nvPr>
            <p:ph type="body" idx="1"/>
          </p:nvPr>
        </p:nvSpPr>
        <p:spPr>
          <a:xfrm>
            <a:off x="838200" y="952901"/>
            <a:ext cx="10515600" cy="473562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1E00DF68-4531-BC45-9999-AF0C5ECE336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55945" y="5688530"/>
            <a:ext cx="849030" cy="1025177"/>
          </a:xfrm>
          <a:prstGeom prst="rect">
            <a:avLst/>
          </a:prstGeom>
        </p:spPr>
      </p:pic>
      <p:pic>
        <p:nvPicPr>
          <p:cNvPr id="10" name="Picture 9">
            <a:extLst>
              <a:ext uri="{FF2B5EF4-FFF2-40B4-BE49-F238E27FC236}">
                <a16:creationId xmlns:a16="http://schemas.microsoft.com/office/drawing/2014/main" id="{A908CEEE-EEA3-CD44-B06E-5267FD9D6C7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167952" y="5768666"/>
            <a:ext cx="1868103" cy="945041"/>
          </a:xfrm>
          <a:prstGeom prst="rect">
            <a:avLst/>
          </a:prstGeom>
        </p:spPr>
      </p:pic>
      <p:pic>
        <p:nvPicPr>
          <p:cNvPr id="5" name="Picture 4">
            <a:extLst>
              <a:ext uri="{FF2B5EF4-FFF2-40B4-BE49-F238E27FC236}">
                <a16:creationId xmlns:a16="http://schemas.microsoft.com/office/drawing/2014/main" id="{BFB249F2-9AAF-8C4E-81B8-349242AB859E}"/>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116225" y="5189789"/>
            <a:ext cx="2075775" cy="566120"/>
          </a:xfrm>
          <a:prstGeom prst="rect">
            <a:avLst/>
          </a:prstGeom>
        </p:spPr>
      </p:pic>
    </p:spTree>
    <p:extLst>
      <p:ext uri="{BB962C8B-B14F-4D97-AF65-F5344CB8AC3E}">
        <p14:creationId xmlns:p14="http://schemas.microsoft.com/office/powerpoint/2010/main" val="253480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b="1" i="1" kern="1200">
          <a:solidFill>
            <a:schemeClr val="bg1"/>
          </a:solidFill>
          <a:latin typeface="Bookman Old Style" panose="02050604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bestsemester.com/sso" TargetMode="External"/><Relationship Id="rId5" Type="http://schemas.openxmlformats.org/officeDocument/2006/relationships/hyperlink" Target="http://www.wycliffehall.org.uk/" TargetMode="External"/><Relationship Id="rId4" Type="http://schemas.openxmlformats.org/officeDocument/2006/relationships/hyperlink" Target="http://www.scio-uk.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E2EDC7-93A8-2746-947C-6B7D6B8211AC}"/>
              </a:ext>
            </a:extLst>
          </p:cNvPr>
          <p:cNvSpPr txBox="1"/>
          <p:nvPr/>
        </p:nvSpPr>
        <p:spPr>
          <a:xfrm>
            <a:off x="1029903" y="298382"/>
            <a:ext cx="9423133" cy="5447645"/>
          </a:xfrm>
          <a:prstGeom prst="rect">
            <a:avLst/>
          </a:prstGeom>
          <a:noFill/>
        </p:spPr>
        <p:txBody>
          <a:bodyPr wrap="square" rtlCol="0">
            <a:spAutoFit/>
          </a:bodyPr>
          <a:lstStyle/>
          <a:p>
            <a:r>
              <a:rPr lang="en-US" sz="2400" dirty="0"/>
              <a:t>Instructions</a:t>
            </a:r>
          </a:p>
          <a:p>
            <a:endParaRPr lang="en-US" dirty="0"/>
          </a:p>
          <a:p>
            <a:r>
              <a:rPr lang="en-US" dirty="0"/>
              <a:t>Thank you for downloading this PowerPoint.</a:t>
            </a:r>
          </a:p>
          <a:p>
            <a:endParaRPr lang="en-US" dirty="0"/>
          </a:p>
          <a:p>
            <a:r>
              <a:rPr lang="en-US" dirty="0"/>
              <a:t>The design, style, and all included images are copyright to CCCU-UK/SCIO 2018.  The images are not to be copied and used elsewhere without prior permission.</a:t>
            </a:r>
          </a:p>
          <a:p>
            <a:endParaRPr lang="en-US" dirty="0"/>
          </a:p>
          <a:p>
            <a:r>
              <a:rPr lang="en-US" dirty="0"/>
              <a:t>With that proviso, please feel free to use this PowerPoint as you wish: delete slides, add others, add your own pictures.  This is being made available to make it easier for you to set something up, and not to restrict what you would like to say.</a:t>
            </a:r>
          </a:p>
          <a:p>
            <a:endParaRPr lang="en-US" dirty="0"/>
          </a:p>
          <a:p>
            <a:r>
              <a:rPr lang="en-US" dirty="0"/>
              <a:t>If you do use these slides, our expectation is that the slide will prompt you to talk about your thoughts on whatever the slide is on.  </a:t>
            </a:r>
          </a:p>
          <a:p>
            <a:endParaRPr lang="en-US" dirty="0"/>
          </a:p>
          <a:p>
            <a:r>
              <a:rPr lang="en-US" dirty="0"/>
              <a:t>Please be aware that there are a few slides that includes text for you to add something of your own, so don’t forget to edit those bits!</a:t>
            </a:r>
          </a:p>
          <a:p>
            <a:endParaRPr lang="en-US" dirty="0"/>
          </a:p>
          <a:p>
            <a:endParaRPr lang="en-US" dirty="0"/>
          </a:p>
          <a:p>
            <a:endParaRPr lang="en-US" dirty="0"/>
          </a:p>
        </p:txBody>
      </p:sp>
    </p:spTree>
    <p:extLst>
      <p:ext uri="{BB962C8B-B14F-4D97-AF65-F5344CB8AC3E}">
        <p14:creationId xmlns:p14="http://schemas.microsoft.com/office/powerpoint/2010/main" val="190530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a:xfrm>
            <a:off x="838200" y="1048519"/>
            <a:ext cx="5181600" cy="2936397"/>
          </a:xfrm>
        </p:spPr>
        <p:txBody>
          <a:bodyPr/>
          <a:lstStyle/>
          <a:p>
            <a:r>
              <a:rPr lang="en-US" dirty="0"/>
              <a:t>One-on-one meetings with a tutor over eight weeks</a:t>
            </a:r>
          </a:p>
          <a:p>
            <a:r>
              <a:rPr lang="en-US" dirty="0"/>
              <a:t>The primary tutorial meets every week</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dirty="0"/>
              <a:t>The secondary tutorial meets every other week</a:t>
            </a:r>
          </a:p>
          <a:p>
            <a:r>
              <a:rPr lang="en-US" i="1" dirty="0"/>
              <a:t>[What was it like?]</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p:txBody>
          <a:bodyPr/>
          <a:lstStyle/>
          <a:p>
            <a:r>
              <a:rPr lang="en-US" dirty="0"/>
              <a:t>Tutorials</a:t>
            </a:r>
          </a:p>
        </p:txBody>
      </p:sp>
      <p:pic>
        <p:nvPicPr>
          <p:cNvPr id="3" name="Picture 2">
            <a:extLst>
              <a:ext uri="{FF2B5EF4-FFF2-40B4-BE49-F238E27FC236}">
                <a16:creationId xmlns:a16="http://schemas.microsoft.com/office/drawing/2014/main" id="{1BAB7614-B5E6-8346-A604-E1B61F66AA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4397" y="3968750"/>
            <a:ext cx="8917341" cy="2889250"/>
          </a:xfrm>
          <a:prstGeom prst="rect">
            <a:avLst/>
          </a:prstGeom>
        </p:spPr>
      </p:pic>
    </p:spTree>
    <p:extLst>
      <p:ext uri="{BB962C8B-B14F-4D97-AF65-F5344CB8AC3E}">
        <p14:creationId xmlns:p14="http://schemas.microsoft.com/office/powerpoint/2010/main" val="9163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a:bodyPr>
          <a:lstStyle/>
          <a:p>
            <a:r>
              <a:rPr lang="en-US" dirty="0"/>
              <a:t>E</a:t>
            </a:r>
            <a:r>
              <a:rPr lang="en-GB" dirty="0" err="1"/>
              <a:t>xplores</a:t>
            </a:r>
            <a:r>
              <a:rPr lang="en-GB" dirty="0"/>
              <a:t> Oxford and places such as Stonehenge, Bath, and London</a:t>
            </a:r>
            <a:endParaRPr lang="en-US" dirty="0"/>
          </a:p>
          <a:p>
            <a:endParaRPr lang="en-US" dirty="0"/>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i="1" dirty="0"/>
              <a:t>[Add how you found the trips]</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p:txBody>
          <a:bodyPr/>
          <a:lstStyle/>
          <a:p>
            <a:r>
              <a:rPr lang="en-US" dirty="0"/>
              <a:t>British culture </a:t>
            </a:r>
            <a:r>
              <a:rPr lang="en-GB" dirty="0"/>
              <a:t>programme</a:t>
            </a:r>
          </a:p>
        </p:txBody>
      </p:sp>
      <p:pic>
        <p:nvPicPr>
          <p:cNvPr id="3" name="Picture 2">
            <a:extLst>
              <a:ext uri="{FF2B5EF4-FFF2-40B4-BE49-F238E27FC236}">
                <a16:creationId xmlns:a16="http://schemas.microsoft.com/office/drawing/2014/main" id="{F0D10928-667A-7246-BE09-522AF16800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3638" y="3968750"/>
            <a:ext cx="8928100" cy="2889250"/>
          </a:xfrm>
          <a:prstGeom prst="rect">
            <a:avLst/>
          </a:prstGeom>
        </p:spPr>
      </p:pic>
    </p:spTree>
    <p:extLst>
      <p:ext uri="{BB962C8B-B14F-4D97-AF65-F5344CB8AC3E}">
        <p14:creationId xmlns:p14="http://schemas.microsoft.com/office/powerpoint/2010/main" val="45664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693673-B806-1F42-81EC-E07008103A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8" y="3975652"/>
            <a:ext cx="8871552" cy="2882348"/>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lnSpcReduction="10000"/>
          </a:bodyPr>
          <a:lstStyle/>
          <a:p>
            <a:r>
              <a:rPr lang="en-US" dirty="0"/>
              <a:t>The seminars are divided by discipline and meet five times, plus lectures</a:t>
            </a:r>
          </a:p>
          <a:p>
            <a:r>
              <a:rPr lang="en-US" dirty="0"/>
              <a:t>Seminars discuss the integration of Christian belief with the discipline</a:t>
            </a:r>
          </a:p>
          <a:p>
            <a:endParaRPr lang="en-US" dirty="0"/>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normAutofit/>
          </a:bodyPr>
          <a:lstStyle/>
          <a:p>
            <a:r>
              <a:rPr lang="en-US" dirty="0"/>
              <a:t>With the help of a personal supervisor, everyone develops a question and answers it in a research paper</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Undergraduate Research Seminar</a:t>
            </a:r>
          </a:p>
        </p:txBody>
      </p:sp>
    </p:spTree>
    <p:extLst>
      <p:ext uri="{BB962C8B-B14F-4D97-AF65-F5344CB8AC3E}">
        <p14:creationId xmlns:p14="http://schemas.microsoft.com/office/powerpoint/2010/main" val="161327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7B8A30-BBB9-AA45-875C-4727714B82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8" y="3975653"/>
            <a:ext cx="8931646" cy="2882348"/>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a:bodyPr>
          <a:lstStyle/>
          <a:p>
            <a:r>
              <a:rPr lang="en-US" dirty="0"/>
              <a:t>Weekly talks followed by afternoon tea </a:t>
            </a:r>
          </a:p>
          <a:p>
            <a:r>
              <a:rPr lang="en-US" dirty="0"/>
              <a:t>Examines the idea of vocation</a:t>
            </a:r>
          </a:p>
          <a:p>
            <a:endParaRPr lang="en-US" dirty="0"/>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normAutofit/>
          </a:bodyPr>
          <a:lstStyle/>
          <a:p>
            <a:r>
              <a:rPr lang="en-US" dirty="0"/>
              <a:t>Includes sessions on career development and graduate studies</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Vocation and scholarship</a:t>
            </a:r>
          </a:p>
        </p:txBody>
      </p:sp>
    </p:spTree>
    <p:extLst>
      <p:ext uri="{BB962C8B-B14F-4D97-AF65-F5344CB8AC3E}">
        <p14:creationId xmlns:p14="http://schemas.microsoft.com/office/powerpoint/2010/main" val="2969706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644BFB-31F5-B24B-8ADE-8BDB226F71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7" y="3974046"/>
            <a:ext cx="8938836" cy="2893579"/>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a:xfrm>
            <a:off x="193309" y="1048519"/>
            <a:ext cx="3887804" cy="2927133"/>
          </a:xfrm>
        </p:spPr>
        <p:txBody>
          <a:bodyPr>
            <a:normAutofit/>
          </a:bodyPr>
          <a:lstStyle/>
          <a:p>
            <a:r>
              <a:rPr lang="en-GB" dirty="0"/>
              <a:t>Many ways to engage and develop Christian faith …</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a:xfrm>
            <a:off x="8029867" y="1048519"/>
            <a:ext cx="3741821" cy="2927133"/>
          </a:xfrm>
        </p:spPr>
        <p:txBody>
          <a:bodyPr>
            <a:normAutofit/>
          </a:bodyPr>
          <a:lstStyle/>
          <a:p>
            <a:r>
              <a:rPr lang="en-GB" dirty="0"/>
              <a:t>College chapels</a:t>
            </a:r>
          </a:p>
          <a:p>
            <a:r>
              <a:rPr lang="en-GB" dirty="0"/>
              <a:t>Many active Oxford churches</a:t>
            </a:r>
          </a:p>
          <a:p>
            <a:r>
              <a:rPr lang="en-GB" dirty="0"/>
              <a:t>Many Christian clubs to join</a:t>
            </a:r>
          </a:p>
          <a:p>
            <a:pPr marL="0" indent="0">
              <a:buNone/>
            </a:pPr>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University of Oxford : Faith</a:t>
            </a:r>
          </a:p>
        </p:txBody>
      </p:sp>
      <p:sp>
        <p:nvSpPr>
          <p:cNvPr id="8" name="Content Placeholder 4">
            <a:extLst>
              <a:ext uri="{FF2B5EF4-FFF2-40B4-BE49-F238E27FC236}">
                <a16:creationId xmlns:a16="http://schemas.microsoft.com/office/drawing/2014/main" id="{4E75E1F8-765E-0848-96F9-A986CFF6AE15}"/>
              </a:ext>
            </a:extLst>
          </p:cNvPr>
          <p:cNvSpPr txBox="1">
            <a:spLocks/>
          </p:cNvSpPr>
          <p:nvPr/>
        </p:nvSpPr>
        <p:spPr>
          <a:xfrm>
            <a:off x="4205446" y="1046913"/>
            <a:ext cx="3887804" cy="29271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SCIO programmes explore connections between academics and faith</a:t>
            </a:r>
            <a:endParaRPr lang="en-US" dirty="0"/>
          </a:p>
        </p:txBody>
      </p:sp>
      <p:pic>
        <p:nvPicPr>
          <p:cNvPr id="10" name="Picture 9">
            <a:extLst>
              <a:ext uri="{FF2B5EF4-FFF2-40B4-BE49-F238E27FC236}">
                <a16:creationId xmlns:a16="http://schemas.microsoft.com/office/drawing/2014/main" id="{F497F182-A3EE-AE46-B2CB-7AC45CE8A2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64631" y="3968750"/>
            <a:ext cx="8914698" cy="2898876"/>
          </a:xfrm>
          <a:prstGeom prst="rect">
            <a:avLst/>
          </a:prstGeom>
        </p:spPr>
      </p:pic>
    </p:spTree>
    <p:extLst>
      <p:ext uri="{BB962C8B-B14F-4D97-AF65-F5344CB8AC3E}">
        <p14:creationId xmlns:p14="http://schemas.microsoft.com/office/powerpoint/2010/main" val="21596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342F1B-D779-764E-82F2-F30ADA8863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7" y="3974046"/>
            <a:ext cx="8975762" cy="2883954"/>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a:xfrm>
            <a:off x="193309" y="1048519"/>
            <a:ext cx="3887804" cy="2927133"/>
          </a:xfrm>
        </p:spPr>
        <p:txBody>
          <a:bodyPr>
            <a:normAutofit/>
          </a:bodyPr>
          <a:lstStyle/>
          <a:p>
            <a:r>
              <a:rPr lang="en-GB" dirty="0"/>
              <a:t>Many sports to join, including …</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a:xfrm>
            <a:off x="8029867" y="1048519"/>
            <a:ext cx="3741821" cy="2927133"/>
          </a:xfrm>
        </p:spPr>
        <p:txBody>
          <a:bodyPr>
            <a:normAutofit/>
          </a:bodyPr>
          <a:lstStyle/>
          <a:p>
            <a:r>
              <a:rPr lang="en-GB" dirty="0"/>
              <a:t>Ultimate Frisbee</a:t>
            </a:r>
          </a:p>
          <a:p>
            <a:r>
              <a:rPr lang="en-GB" dirty="0"/>
              <a:t>Lacrosse</a:t>
            </a:r>
          </a:p>
          <a:p>
            <a:r>
              <a:rPr lang="en-GB" dirty="0"/>
              <a:t>Tiddlywinks </a:t>
            </a:r>
          </a:p>
          <a:p>
            <a:pPr marL="0" indent="0">
              <a:buNone/>
            </a:pPr>
            <a:r>
              <a:rPr lang="en-US" dirty="0"/>
              <a:t>… and much more!</a:t>
            </a:r>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University of Oxford : Sport</a:t>
            </a:r>
          </a:p>
        </p:txBody>
      </p:sp>
      <p:sp>
        <p:nvSpPr>
          <p:cNvPr id="8" name="Content Placeholder 4">
            <a:extLst>
              <a:ext uri="{FF2B5EF4-FFF2-40B4-BE49-F238E27FC236}">
                <a16:creationId xmlns:a16="http://schemas.microsoft.com/office/drawing/2014/main" id="{4E75E1F8-765E-0848-96F9-A986CFF6AE15}"/>
              </a:ext>
            </a:extLst>
          </p:cNvPr>
          <p:cNvSpPr txBox="1">
            <a:spLocks/>
          </p:cNvSpPr>
          <p:nvPr/>
        </p:nvSpPr>
        <p:spPr>
          <a:xfrm>
            <a:off x="4205446" y="1046913"/>
            <a:ext cx="3887804" cy="2927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Football (soccer)</a:t>
            </a:r>
          </a:p>
          <a:p>
            <a:r>
              <a:rPr lang="en-GB" dirty="0"/>
              <a:t>Rowing</a:t>
            </a:r>
          </a:p>
          <a:p>
            <a:r>
              <a:rPr lang="en-GB" dirty="0"/>
              <a:t>Tennis</a:t>
            </a:r>
          </a:p>
          <a:p>
            <a:r>
              <a:rPr lang="en-GB" dirty="0"/>
              <a:t>Fencing</a:t>
            </a:r>
          </a:p>
          <a:p>
            <a:endParaRPr lang="en-GB" dirty="0"/>
          </a:p>
          <a:p>
            <a:endParaRPr lang="en-GB" dirty="0"/>
          </a:p>
        </p:txBody>
      </p:sp>
    </p:spTree>
    <p:extLst>
      <p:ext uri="{BB962C8B-B14F-4D97-AF65-F5344CB8AC3E}">
        <p14:creationId xmlns:p14="http://schemas.microsoft.com/office/powerpoint/2010/main" val="304087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644BFB-31F5-B24B-8ADE-8BDB226F71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7" y="3974046"/>
            <a:ext cx="8938836" cy="2893579"/>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a:xfrm>
            <a:off x="193309" y="1048519"/>
            <a:ext cx="3887804" cy="2927133"/>
          </a:xfrm>
        </p:spPr>
        <p:txBody>
          <a:bodyPr>
            <a:normAutofit/>
          </a:bodyPr>
          <a:lstStyle/>
          <a:p>
            <a:r>
              <a:rPr lang="en-GB" dirty="0"/>
              <a:t>Hundreds of clubs and societies to join, including …</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a:xfrm>
            <a:off x="8029867" y="1048519"/>
            <a:ext cx="3741821" cy="2927133"/>
          </a:xfrm>
        </p:spPr>
        <p:txBody>
          <a:bodyPr>
            <a:normAutofit/>
          </a:bodyPr>
          <a:lstStyle/>
          <a:p>
            <a:r>
              <a:rPr lang="en-GB" dirty="0"/>
              <a:t>Numismatics</a:t>
            </a:r>
          </a:p>
          <a:p>
            <a:r>
              <a:rPr lang="en-GB" dirty="0"/>
              <a:t>Foreign language</a:t>
            </a:r>
          </a:p>
          <a:p>
            <a:r>
              <a:rPr lang="en-GB" dirty="0"/>
              <a:t>Caving / hiking</a:t>
            </a:r>
          </a:p>
          <a:p>
            <a:pPr marL="0" indent="0">
              <a:buNone/>
            </a:pPr>
            <a:r>
              <a:rPr lang="en-US" dirty="0"/>
              <a:t>… and much more!</a:t>
            </a:r>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University of Oxford : Clubs</a:t>
            </a:r>
          </a:p>
        </p:txBody>
      </p:sp>
      <p:sp>
        <p:nvSpPr>
          <p:cNvPr id="8" name="Content Placeholder 4">
            <a:extLst>
              <a:ext uri="{FF2B5EF4-FFF2-40B4-BE49-F238E27FC236}">
                <a16:creationId xmlns:a16="http://schemas.microsoft.com/office/drawing/2014/main" id="{4E75E1F8-765E-0848-96F9-A986CFF6AE15}"/>
              </a:ext>
            </a:extLst>
          </p:cNvPr>
          <p:cNvSpPr txBox="1">
            <a:spLocks/>
          </p:cNvSpPr>
          <p:nvPr/>
        </p:nvSpPr>
        <p:spPr>
          <a:xfrm>
            <a:off x="4205446" y="1046913"/>
            <a:ext cx="3887804" cy="2927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C.S. Lewis Society</a:t>
            </a:r>
          </a:p>
          <a:p>
            <a:r>
              <a:rPr lang="en-GB" dirty="0"/>
              <a:t>Debating</a:t>
            </a:r>
          </a:p>
          <a:p>
            <a:r>
              <a:rPr lang="en-GB" dirty="0"/>
              <a:t>Film clubs</a:t>
            </a:r>
          </a:p>
          <a:p>
            <a:r>
              <a:rPr lang="en-GB" dirty="0"/>
              <a:t>Creative writing</a:t>
            </a:r>
          </a:p>
          <a:p>
            <a:endParaRPr lang="en-GB" dirty="0"/>
          </a:p>
        </p:txBody>
      </p:sp>
    </p:spTree>
    <p:extLst>
      <p:ext uri="{BB962C8B-B14F-4D97-AF65-F5344CB8AC3E}">
        <p14:creationId xmlns:p14="http://schemas.microsoft.com/office/powerpoint/2010/main" val="271143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lnSpcReduction="10000"/>
          </a:bodyPr>
          <a:lstStyle/>
          <a:p>
            <a:r>
              <a:rPr lang="en-US" dirty="0"/>
              <a:t>Most students live at The Vines, a large Victorian villa with views over Oxford.  Free bikes are provided for people at the Vines.</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dirty="0"/>
              <a:t>Some students live in the North Wing at Wycliffe Hall.  These dormitory-style rooms are closer to the city </a:t>
            </a:r>
            <a:r>
              <a:rPr lang="en-US" dirty="0" err="1"/>
              <a:t>centre</a:t>
            </a:r>
            <a:r>
              <a:rPr lang="en-US" dirty="0"/>
              <a:t>.</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Accommodation</a:t>
            </a:r>
          </a:p>
        </p:txBody>
      </p:sp>
      <p:pic>
        <p:nvPicPr>
          <p:cNvPr id="3" name="Picture 2">
            <a:extLst>
              <a:ext uri="{FF2B5EF4-FFF2-40B4-BE49-F238E27FC236}">
                <a16:creationId xmlns:a16="http://schemas.microsoft.com/office/drawing/2014/main" id="{9D3213F5-27DE-0B4A-8455-BDFDC70CDC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7" y="3975651"/>
            <a:ext cx="8935296" cy="2882349"/>
          </a:xfrm>
          <a:prstGeom prst="rect">
            <a:avLst/>
          </a:prstGeom>
        </p:spPr>
      </p:pic>
    </p:spTree>
    <p:extLst>
      <p:ext uri="{BB962C8B-B14F-4D97-AF65-F5344CB8AC3E}">
        <p14:creationId xmlns:p14="http://schemas.microsoft.com/office/powerpoint/2010/main" val="103527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7E3402-5D46-3340-B864-6016EDBBAD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8" y="3968750"/>
            <a:ext cx="8910504" cy="2889250"/>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a:bodyPr>
          <a:lstStyle/>
          <a:p>
            <a:r>
              <a:rPr lang="en-US" dirty="0"/>
              <a:t>Tea is the country’s national drink</a:t>
            </a:r>
          </a:p>
          <a:p>
            <a:r>
              <a:rPr lang="en-US" dirty="0"/>
              <a:t>Tea is provided regularly during the </a:t>
            </a:r>
            <a:r>
              <a:rPr lang="en-US" dirty="0" err="1"/>
              <a:t>programme</a:t>
            </a:r>
            <a:endParaRPr lang="en-US" dirty="0"/>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i="1" dirty="0"/>
              <a:t>[your thoughts!]</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Afternoon tea</a:t>
            </a:r>
          </a:p>
        </p:txBody>
      </p:sp>
      <p:pic>
        <p:nvPicPr>
          <p:cNvPr id="3" name="Picture 2">
            <a:extLst>
              <a:ext uri="{FF2B5EF4-FFF2-40B4-BE49-F238E27FC236}">
                <a16:creationId xmlns:a16="http://schemas.microsoft.com/office/drawing/2014/main" id="{15D921EE-0069-654F-BB39-384CE8A99E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100" y="3968751"/>
            <a:ext cx="8951579" cy="2889250"/>
          </a:xfrm>
          <a:prstGeom prst="rect">
            <a:avLst/>
          </a:prstGeom>
        </p:spPr>
      </p:pic>
    </p:spTree>
    <p:extLst>
      <p:ext uri="{BB962C8B-B14F-4D97-AF65-F5344CB8AC3E}">
        <p14:creationId xmlns:p14="http://schemas.microsoft.com/office/powerpoint/2010/main" val="310889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a:bodyPr>
          <a:lstStyle/>
          <a:p>
            <a:r>
              <a:rPr lang="en-US" dirty="0"/>
              <a:t>Every year, some students come for a second semester</a:t>
            </a:r>
          </a:p>
          <a:p>
            <a:r>
              <a:rPr lang="en-US" dirty="0"/>
              <a:t>It allows you to get even more out of Oxford</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dirty="0"/>
              <a:t>Returning students work on a thesis, a longer research document that is written under the guidance of a supervisor</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Returning for a second semester</a:t>
            </a:r>
          </a:p>
        </p:txBody>
      </p:sp>
      <p:pic>
        <p:nvPicPr>
          <p:cNvPr id="3" name="Picture 2">
            <a:extLst>
              <a:ext uri="{FF2B5EF4-FFF2-40B4-BE49-F238E27FC236}">
                <a16:creationId xmlns:a16="http://schemas.microsoft.com/office/drawing/2014/main" id="{DBBB41F7-3A88-A04A-9837-B3B2283B6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3636" y="3968750"/>
            <a:ext cx="8929643" cy="2883868"/>
          </a:xfrm>
          <a:prstGeom prst="rect">
            <a:avLst/>
          </a:prstGeom>
        </p:spPr>
      </p:pic>
    </p:spTree>
    <p:extLst>
      <p:ext uri="{BB962C8B-B14F-4D97-AF65-F5344CB8AC3E}">
        <p14:creationId xmlns:p14="http://schemas.microsoft.com/office/powerpoint/2010/main" val="70122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520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2C4C15-5DA3-BF4F-B0CF-2ADDC7F212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7" y="3968751"/>
            <a:ext cx="8943191" cy="2889250"/>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a:bodyPr>
          <a:lstStyle/>
          <a:p>
            <a:r>
              <a:rPr lang="en-US" dirty="0"/>
              <a:t>Very easy to get to London from Oxford</a:t>
            </a:r>
          </a:p>
          <a:p>
            <a:r>
              <a:rPr lang="en-US" dirty="0"/>
              <a:t>Lots of wonderful places to get to by public transport</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i="1" dirty="0"/>
              <a:t>[Add something about places you or your friends visited]</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Visiting other places: UK</a:t>
            </a:r>
          </a:p>
        </p:txBody>
      </p:sp>
    </p:spTree>
    <p:extLst>
      <p:ext uri="{BB962C8B-B14F-4D97-AF65-F5344CB8AC3E}">
        <p14:creationId xmlns:p14="http://schemas.microsoft.com/office/powerpoint/2010/main" val="1190614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E99069-9ABA-6C4D-AB21-1164DE035B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6" y="3982552"/>
            <a:ext cx="8922571" cy="2875448"/>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a:bodyPr>
          <a:lstStyle/>
          <a:p>
            <a:r>
              <a:rPr lang="en-US" dirty="0"/>
              <a:t>Mid-term break provides a good time to travel </a:t>
            </a:r>
            <a:r>
              <a:rPr lang="en-US"/>
              <a:t>further afield</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i="1" dirty="0"/>
              <a:t>[Add something about places you or your friends visited]</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Visiting other places: Europe</a:t>
            </a:r>
          </a:p>
        </p:txBody>
      </p:sp>
    </p:spTree>
    <p:extLst>
      <p:ext uri="{BB962C8B-B14F-4D97-AF65-F5344CB8AC3E}">
        <p14:creationId xmlns:p14="http://schemas.microsoft.com/office/powerpoint/2010/main" val="383889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3AD460-FDA7-654B-A7F3-475BBB5684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7" y="3968750"/>
            <a:ext cx="8928101" cy="2889251"/>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a:bodyPr>
          <a:lstStyle/>
          <a:p>
            <a:r>
              <a:rPr lang="en-US" dirty="0"/>
              <a:t>GPA 3.7 or higher to apply</a:t>
            </a:r>
          </a:p>
          <a:p>
            <a:r>
              <a:rPr lang="en-US" dirty="0">
                <a:hlinkClick r:id="rId4"/>
              </a:rPr>
              <a:t>www.scio-uk.org</a:t>
            </a:r>
            <a:endParaRPr lang="en-US" dirty="0"/>
          </a:p>
          <a:p>
            <a:r>
              <a:rPr lang="en-US" dirty="0">
                <a:hlinkClick r:id="rId5"/>
              </a:rPr>
              <a:t>wycliffehall.org.uk</a:t>
            </a:r>
            <a:r>
              <a:rPr lang="en-US" dirty="0"/>
              <a:t>    </a:t>
            </a:r>
          </a:p>
          <a:p>
            <a:endParaRPr lang="en-US" dirty="0"/>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dirty="0"/>
              <a:t>Apply via </a:t>
            </a:r>
            <a:r>
              <a:rPr lang="en-US" dirty="0" err="1"/>
              <a:t>BestSemester</a:t>
            </a:r>
            <a:r>
              <a:rPr lang="en-US" dirty="0"/>
              <a:t>:</a:t>
            </a:r>
            <a:br>
              <a:rPr lang="en-US" dirty="0"/>
            </a:br>
            <a:r>
              <a:rPr lang="en-US" dirty="0">
                <a:hlinkClick r:id="rId6"/>
              </a:rPr>
              <a:t>bestsemester.com/sso</a:t>
            </a:r>
            <a:r>
              <a:rPr lang="en-US" dirty="0"/>
              <a:t> </a:t>
            </a:r>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Come to Oxford as well!</a:t>
            </a:r>
          </a:p>
        </p:txBody>
      </p:sp>
    </p:spTree>
    <p:extLst>
      <p:ext uri="{BB962C8B-B14F-4D97-AF65-F5344CB8AC3E}">
        <p14:creationId xmlns:p14="http://schemas.microsoft.com/office/powerpoint/2010/main" val="423253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0DDA-0D91-174C-8176-2B5781F25A3E}"/>
              </a:ext>
            </a:extLst>
          </p:cNvPr>
          <p:cNvSpPr>
            <a:spLocks noGrp="1"/>
          </p:cNvSpPr>
          <p:nvPr>
            <p:ph type="ctrTitle"/>
          </p:nvPr>
        </p:nvSpPr>
        <p:spPr>
          <a:xfrm>
            <a:off x="1524000" y="202130"/>
            <a:ext cx="9144000" cy="1912167"/>
          </a:xfrm>
        </p:spPr>
        <p:txBody>
          <a:bodyPr/>
          <a:lstStyle/>
          <a:p>
            <a:r>
              <a:rPr lang="en-US" dirty="0"/>
              <a:t>Scholars’ Semester </a:t>
            </a:r>
            <a:br>
              <a:rPr lang="en-US" dirty="0"/>
            </a:br>
            <a:r>
              <a:rPr lang="en-US" dirty="0"/>
              <a:t>in Oxford (SSO)</a:t>
            </a:r>
          </a:p>
        </p:txBody>
      </p:sp>
      <p:sp>
        <p:nvSpPr>
          <p:cNvPr id="3" name="Subtitle 2">
            <a:extLst>
              <a:ext uri="{FF2B5EF4-FFF2-40B4-BE49-F238E27FC236}">
                <a16:creationId xmlns:a16="http://schemas.microsoft.com/office/drawing/2014/main" id="{1F49CA0A-1CC5-1B43-9EBF-F63E0E354FBC}"/>
              </a:ext>
            </a:extLst>
          </p:cNvPr>
          <p:cNvSpPr>
            <a:spLocks noGrp="1"/>
          </p:cNvSpPr>
          <p:nvPr>
            <p:ph type="subTitle" idx="1"/>
          </p:nvPr>
        </p:nvSpPr>
        <p:spPr>
          <a:xfrm>
            <a:off x="1524000" y="2264127"/>
            <a:ext cx="9144000" cy="1655762"/>
          </a:xfrm>
        </p:spPr>
        <p:txBody>
          <a:bodyPr/>
          <a:lstStyle/>
          <a:p>
            <a:r>
              <a:rPr lang="en-US" i="1" dirty="0"/>
              <a:t>[Add your term and year]</a:t>
            </a:r>
          </a:p>
          <a:p>
            <a:r>
              <a:rPr lang="en-US" dirty="0" err="1"/>
              <a:t>Michaelmas</a:t>
            </a:r>
            <a:r>
              <a:rPr lang="en-US" dirty="0"/>
              <a:t> Term, Hilary Term</a:t>
            </a:r>
          </a:p>
        </p:txBody>
      </p:sp>
      <p:pic>
        <p:nvPicPr>
          <p:cNvPr id="5" name="Picture 4">
            <a:extLst>
              <a:ext uri="{FF2B5EF4-FFF2-40B4-BE49-F238E27FC236}">
                <a16:creationId xmlns:a16="http://schemas.microsoft.com/office/drawing/2014/main" id="{E96039BD-06D0-554F-B842-0DBB22584D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1237" y="3600726"/>
            <a:ext cx="8910501" cy="3271714"/>
          </a:xfrm>
          <a:prstGeom prst="rect">
            <a:avLst/>
          </a:prstGeom>
        </p:spPr>
      </p:pic>
    </p:spTree>
    <p:extLst>
      <p:ext uri="{BB962C8B-B14F-4D97-AF65-F5344CB8AC3E}">
        <p14:creationId xmlns:p14="http://schemas.microsoft.com/office/powerpoint/2010/main" val="362525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a:bodyPr>
          <a:lstStyle/>
          <a:p>
            <a:r>
              <a:rPr lang="en-US" dirty="0"/>
              <a:t>Oxford is a vibrant place with many other international students</a:t>
            </a:r>
          </a:p>
          <a:p>
            <a:r>
              <a:rPr lang="en-US" dirty="0"/>
              <a:t>Plenty to see and do in this beautiful city</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i="1" dirty="0"/>
              <a:t>[Add how you found the city as a place to live]</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The city of Oxford</a:t>
            </a:r>
          </a:p>
        </p:txBody>
      </p:sp>
      <p:pic>
        <p:nvPicPr>
          <p:cNvPr id="7" name="Picture 6">
            <a:extLst>
              <a:ext uri="{FF2B5EF4-FFF2-40B4-BE49-F238E27FC236}">
                <a16:creationId xmlns:a16="http://schemas.microsoft.com/office/drawing/2014/main" id="{6194B827-D8AD-FE42-BE94-12F27333AC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7" y="3975652"/>
            <a:ext cx="8916277" cy="2882348"/>
          </a:xfrm>
          <a:prstGeom prst="rect">
            <a:avLst/>
          </a:prstGeom>
        </p:spPr>
      </p:pic>
    </p:spTree>
    <p:extLst>
      <p:ext uri="{BB962C8B-B14F-4D97-AF65-F5344CB8AC3E}">
        <p14:creationId xmlns:p14="http://schemas.microsoft.com/office/powerpoint/2010/main" val="396859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lnSpcReduction="10000"/>
          </a:bodyPr>
          <a:lstStyle/>
          <a:p>
            <a:r>
              <a:rPr lang="en-US" dirty="0"/>
              <a:t>Everyone in SSO is a Registered Visiting student with the University</a:t>
            </a:r>
          </a:p>
          <a:p>
            <a:r>
              <a:rPr lang="en-US" dirty="0"/>
              <a:t>Everyone in SSO is a member of Wycliffe Hall</a:t>
            </a:r>
          </a:p>
          <a:p>
            <a:endParaRPr lang="en-US" dirty="0"/>
          </a:p>
          <a:p>
            <a:endParaRPr lang="en-US" dirty="0"/>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a:xfrm>
            <a:off x="6172199" y="1048519"/>
            <a:ext cx="5575151" cy="2927133"/>
          </a:xfrm>
        </p:spPr>
        <p:txBody>
          <a:bodyPr>
            <a:normAutofit/>
          </a:bodyPr>
          <a:lstStyle/>
          <a:p>
            <a:r>
              <a:rPr lang="en-US" dirty="0"/>
              <a:t>This status gives access to University lectures, libraries, and all the social clubs and sport teams</a:t>
            </a:r>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p:txBody>
          <a:bodyPr/>
          <a:lstStyle/>
          <a:p>
            <a:r>
              <a:rPr lang="en-US" dirty="0"/>
              <a:t>Wycliffe Hall</a:t>
            </a:r>
          </a:p>
        </p:txBody>
      </p:sp>
      <p:pic>
        <p:nvPicPr>
          <p:cNvPr id="7" name="Content Placeholder 4">
            <a:extLst>
              <a:ext uri="{FF2B5EF4-FFF2-40B4-BE49-F238E27FC236}">
                <a16:creationId xmlns:a16="http://schemas.microsoft.com/office/drawing/2014/main" id="{E133FE87-EE3C-EC47-8ED5-433A9F37E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60979" y="3984916"/>
            <a:ext cx="8930759" cy="2894600"/>
          </a:xfrm>
          <a:prstGeom prst="rect">
            <a:avLst/>
          </a:prstGeom>
        </p:spPr>
      </p:pic>
    </p:spTree>
    <p:extLst>
      <p:ext uri="{BB962C8B-B14F-4D97-AF65-F5344CB8AC3E}">
        <p14:creationId xmlns:p14="http://schemas.microsoft.com/office/powerpoint/2010/main" val="423953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lnSpcReduction="10000"/>
          </a:bodyPr>
          <a:lstStyle/>
          <a:p>
            <a:r>
              <a:rPr lang="en-US" dirty="0"/>
              <a:t>One of the most prestigious universities in the world</a:t>
            </a:r>
          </a:p>
          <a:p>
            <a:r>
              <a:rPr lang="en-US" dirty="0"/>
              <a:t>made up of 45 colleges and halls, including Wycliffe Hall</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normAutofit/>
          </a:bodyPr>
          <a:lstStyle/>
          <a:p>
            <a:r>
              <a:rPr lang="en-US" i="1" dirty="0"/>
              <a:t>[Your impressions]</a:t>
            </a:r>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The University of Oxford</a:t>
            </a:r>
          </a:p>
        </p:txBody>
      </p:sp>
      <p:pic>
        <p:nvPicPr>
          <p:cNvPr id="3" name="Picture 2">
            <a:extLst>
              <a:ext uri="{FF2B5EF4-FFF2-40B4-BE49-F238E27FC236}">
                <a16:creationId xmlns:a16="http://schemas.microsoft.com/office/drawing/2014/main" id="{A561E108-F782-EF4C-88A4-508BF37366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4396" y="3959085"/>
            <a:ext cx="8916277" cy="2898916"/>
          </a:xfrm>
          <a:prstGeom prst="rect">
            <a:avLst/>
          </a:prstGeom>
        </p:spPr>
      </p:pic>
    </p:spTree>
    <p:extLst>
      <p:ext uri="{BB962C8B-B14F-4D97-AF65-F5344CB8AC3E}">
        <p14:creationId xmlns:p14="http://schemas.microsoft.com/office/powerpoint/2010/main" val="364922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7E3402-5D46-3340-B864-6016EDBBAD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8" y="3968750"/>
            <a:ext cx="8910504" cy="2889250"/>
          </a:xfrm>
          <a:prstGeom prst="rect">
            <a:avLst/>
          </a:prstGeom>
        </p:spPr>
      </p:pic>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p:txBody>
          <a:bodyPr>
            <a:normAutofit/>
          </a:bodyPr>
          <a:lstStyle/>
          <a:p>
            <a:r>
              <a:rPr lang="en-US" dirty="0"/>
              <a:t>Over 12 million books, and growing every year</a:t>
            </a:r>
          </a:p>
          <a:p>
            <a:r>
              <a:rPr lang="en-US" dirty="0"/>
              <a:t>There are about 120 other libraries within the University of Oxford</a:t>
            </a:r>
          </a:p>
          <a:p>
            <a:endParaRPr lang="en-US" dirty="0"/>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p:txBody>
          <a:bodyPr/>
          <a:lstStyle/>
          <a:p>
            <a:r>
              <a:rPr lang="en-US" i="1" dirty="0"/>
              <a:t>[your thoughts/ </a:t>
            </a:r>
            <a:r>
              <a:rPr lang="en-US" i="1" dirty="0" err="1"/>
              <a:t>favourite</a:t>
            </a:r>
            <a:r>
              <a:rPr lang="en-US" i="1" dirty="0"/>
              <a:t> study spots]</a:t>
            </a:r>
          </a:p>
          <a:p>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The University’s Bodleian library</a:t>
            </a:r>
          </a:p>
        </p:txBody>
      </p:sp>
    </p:spTree>
    <p:extLst>
      <p:ext uri="{BB962C8B-B14F-4D97-AF65-F5344CB8AC3E}">
        <p14:creationId xmlns:p14="http://schemas.microsoft.com/office/powerpoint/2010/main" val="418746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a:xfrm>
            <a:off x="193309" y="1048519"/>
            <a:ext cx="3887804" cy="2927133"/>
          </a:xfrm>
        </p:spPr>
        <p:txBody>
          <a:bodyPr>
            <a:normAutofit/>
          </a:bodyPr>
          <a:lstStyle/>
          <a:p>
            <a:r>
              <a:rPr lang="en-GB" dirty="0"/>
              <a:t>Disciplines available for SSO in …</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a:xfrm>
            <a:off x="8029867" y="1048519"/>
            <a:ext cx="3741821" cy="2927133"/>
          </a:xfrm>
        </p:spPr>
        <p:txBody>
          <a:bodyPr>
            <a:normAutofit fontScale="85000" lnSpcReduction="20000"/>
          </a:bodyPr>
          <a:lstStyle/>
          <a:p>
            <a:r>
              <a:rPr lang="en-GB" dirty="0"/>
              <a:t>history of science</a:t>
            </a:r>
          </a:p>
          <a:p>
            <a:r>
              <a:rPr lang="en-GB" dirty="0"/>
              <a:t>musicology</a:t>
            </a:r>
          </a:p>
          <a:p>
            <a:r>
              <a:rPr lang="en-GB" dirty="0"/>
              <a:t>philosophy</a:t>
            </a:r>
          </a:p>
          <a:p>
            <a:r>
              <a:rPr lang="en-GB" dirty="0"/>
              <a:t>political science</a:t>
            </a:r>
          </a:p>
          <a:p>
            <a:r>
              <a:rPr lang="en-GB" dirty="0"/>
              <a:t>psychology</a:t>
            </a:r>
          </a:p>
          <a:p>
            <a:r>
              <a:rPr lang="en-GB" dirty="0"/>
              <a:t>theology </a:t>
            </a:r>
          </a:p>
          <a:p>
            <a:endParaRPr lang="en-US" dirty="0"/>
          </a:p>
          <a:p>
            <a:pPr marL="0" indent="0">
              <a:buNone/>
            </a:pPr>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Humanities and social sciences</a:t>
            </a:r>
          </a:p>
        </p:txBody>
      </p:sp>
      <p:pic>
        <p:nvPicPr>
          <p:cNvPr id="7" name="Picture 6">
            <a:extLst>
              <a:ext uri="{FF2B5EF4-FFF2-40B4-BE49-F238E27FC236}">
                <a16:creationId xmlns:a16="http://schemas.microsoft.com/office/drawing/2014/main" id="{6FD13832-3C5F-8842-881D-B132114580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7" y="3975652"/>
            <a:ext cx="8928101" cy="2891973"/>
          </a:xfrm>
          <a:prstGeom prst="rect">
            <a:avLst/>
          </a:prstGeom>
        </p:spPr>
      </p:pic>
      <p:sp>
        <p:nvSpPr>
          <p:cNvPr id="8" name="Content Placeholder 4">
            <a:extLst>
              <a:ext uri="{FF2B5EF4-FFF2-40B4-BE49-F238E27FC236}">
                <a16:creationId xmlns:a16="http://schemas.microsoft.com/office/drawing/2014/main" id="{4E75E1F8-765E-0848-96F9-A986CFF6AE15}"/>
              </a:ext>
            </a:extLst>
          </p:cNvPr>
          <p:cNvSpPr txBox="1">
            <a:spLocks/>
          </p:cNvSpPr>
          <p:nvPr/>
        </p:nvSpPr>
        <p:spPr>
          <a:xfrm>
            <a:off x="4205446" y="1046913"/>
            <a:ext cx="3887804" cy="29271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classics</a:t>
            </a:r>
          </a:p>
          <a:p>
            <a:r>
              <a:rPr lang="en-GB" dirty="0"/>
              <a:t>English language and literature</a:t>
            </a:r>
          </a:p>
          <a:p>
            <a:r>
              <a:rPr lang="en-GB" dirty="0"/>
              <a:t>gender studies</a:t>
            </a:r>
          </a:p>
          <a:p>
            <a:r>
              <a:rPr lang="en-GB" dirty="0"/>
              <a:t>history</a:t>
            </a:r>
          </a:p>
          <a:p>
            <a:r>
              <a:rPr lang="en-GB" dirty="0"/>
              <a:t>history of art</a:t>
            </a:r>
          </a:p>
          <a:p>
            <a:endParaRPr lang="en-GB" dirty="0"/>
          </a:p>
        </p:txBody>
      </p:sp>
    </p:spTree>
    <p:extLst>
      <p:ext uri="{BB962C8B-B14F-4D97-AF65-F5344CB8AC3E}">
        <p14:creationId xmlns:p14="http://schemas.microsoft.com/office/powerpoint/2010/main" val="255974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9E8CE-B78A-D844-AA92-B5BE071DCE0A}"/>
              </a:ext>
            </a:extLst>
          </p:cNvPr>
          <p:cNvSpPr>
            <a:spLocks noGrp="1"/>
          </p:cNvSpPr>
          <p:nvPr>
            <p:ph sz="half" idx="1"/>
          </p:nvPr>
        </p:nvSpPr>
        <p:spPr>
          <a:xfrm>
            <a:off x="193309" y="1048519"/>
            <a:ext cx="3887804" cy="2927133"/>
          </a:xfrm>
        </p:spPr>
        <p:txBody>
          <a:bodyPr>
            <a:normAutofit/>
          </a:bodyPr>
          <a:lstStyle/>
          <a:p>
            <a:r>
              <a:rPr lang="en-GB" dirty="0"/>
              <a:t>Disciplines available for SSO in …</a:t>
            </a:r>
          </a:p>
        </p:txBody>
      </p:sp>
      <p:sp>
        <p:nvSpPr>
          <p:cNvPr id="6" name="Content Placeholder 5">
            <a:extLst>
              <a:ext uri="{FF2B5EF4-FFF2-40B4-BE49-F238E27FC236}">
                <a16:creationId xmlns:a16="http://schemas.microsoft.com/office/drawing/2014/main" id="{6F6310FA-80C5-DF44-B2C7-8AF96CD7DF30}"/>
              </a:ext>
            </a:extLst>
          </p:cNvPr>
          <p:cNvSpPr>
            <a:spLocks noGrp="1"/>
          </p:cNvSpPr>
          <p:nvPr>
            <p:ph sz="half" idx="2"/>
          </p:nvPr>
        </p:nvSpPr>
        <p:spPr>
          <a:xfrm>
            <a:off x="8029867" y="1048519"/>
            <a:ext cx="3741821" cy="1965793"/>
          </a:xfrm>
        </p:spPr>
        <p:txBody>
          <a:bodyPr>
            <a:normAutofit fontScale="92500" lnSpcReduction="10000"/>
          </a:bodyPr>
          <a:lstStyle/>
          <a:p>
            <a:r>
              <a:rPr lang="en-GB" dirty="0"/>
              <a:t>physics</a:t>
            </a:r>
          </a:p>
          <a:p>
            <a:r>
              <a:rPr lang="en-GB" dirty="0"/>
              <a:t>statistics</a:t>
            </a:r>
          </a:p>
          <a:p>
            <a:r>
              <a:rPr lang="en-GB" dirty="0"/>
              <a:t>theoretical computer science</a:t>
            </a:r>
          </a:p>
          <a:p>
            <a:endParaRPr lang="en-US" dirty="0"/>
          </a:p>
          <a:p>
            <a:pPr marL="0" indent="0">
              <a:buNone/>
            </a:pPr>
            <a:endParaRPr lang="en-US" dirty="0"/>
          </a:p>
        </p:txBody>
      </p:sp>
      <p:sp>
        <p:nvSpPr>
          <p:cNvPr id="4" name="Title 3">
            <a:extLst>
              <a:ext uri="{FF2B5EF4-FFF2-40B4-BE49-F238E27FC236}">
                <a16:creationId xmlns:a16="http://schemas.microsoft.com/office/drawing/2014/main" id="{5EEB237E-B45D-E247-B01F-78AD8B372C42}"/>
              </a:ext>
            </a:extLst>
          </p:cNvPr>
          <p:cNvSpPr>
            <a:spLocks noGrp="1"/>
          </p:cNvSpPr>
          <p:nvPr>
            <p:ph type="title"/>
          </p:nvPr>
        </p:nvSpPr>
        <p:spPr>
          <a:xfrm>
            <a:off x="838200" y="114867"/>
            <a:ext cx="11221122" cy="741780"/>
          </a:xfrm>
        </p:spPr>
        <p:txBody>
          <a:bodyPr/>
          <a:lstStyle/>
          <a:p>
            <a:r>
              <a:rPr lang="en-US" dirty="0"/>
              <a:t>From 2018: </a:t>
            </a:r>
            <a:r>
              <a:rPr lang="en-US" dirty="0">
                <a:solidFill>
                  <a:srgbClr val="F58220"/>
                </a:solidFill>
              </a:rPr>
              <a:t>STEM</a:t>
            </a:r>
            <a:endParaRPr lang="en-US" dirty="0"/>
          </a:p>
        </p:txBody>
      </p:sp>
      <p:sp>
        <p:nvSpPr>
          <p:cNvPr id="8" name="Content Placeholder 4">
            <a:extLst>
              <a:ext uri="{FF2B5EF4-FFF2-40B4-BE49-F238E27FC236}">
                <a16:creationId xmlns:a16="http://schemas.microsoft.com/office/drawing/2014/main" id="{4E75E1F8-765E-0848-96F9-A986CFF6AE15}"/>
              </a:ext>
            </a:extLst>
          </p:cNvPr>
          <p:cNvSpPr txBox="1">
            <a:spLocks/>
          </p:cNvSpPr>
          <p:nvPr/>
        </p:nvSpPr>
        <p:spPr>
          <a:xfrm>
            <a:off x="4205446" y="1046913"/>
            <a:ext cx="3887804" cy="19657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biological sciences</a:t>
            </a:r>
          </a:p>
          <a:p>
            <a:r>
              <a:rPr lang="en-GB" dirty="0"/>
              <a:t>chemistry</a:t>
            </a:r>
          </a:p>
          <a:p>
            <a:r>
              <a:rPr lang="en-GB" dirty="0"/>
              <a:t>earth sciences</a:t>
            </a:r>
          </a:p>
          <a:p>
            <a:r>
              <a:rPr lang="en-GB" dirty="0"/>
              <a:t>mathematics</a:t>
            </a:r>
          </a:p>
          <a:p>
            <a:endParaRPr lang="en-GB" dirty="0"/>
          </a:p>
        </p:txBody>
      </p:sp>
      <p:pic>
        <p:nvPicPr>
          <p:cNvPr id="11" name="Picture 10">
            <a:extLst>
              <a:ext uri="{FF2B5EF4-FFF2-40B4-BE49-F238E27FC236}">
                <a16:creationId xmlns:a16="http://schemas.microsoft.com/office/drawing/2014/main" id="{E36564EF-11AF-5143-99DE-C555D207E6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3638" y="3975652"/>
            <a:ext cx="8923638" cy="2882348"/>
          </a:xfrm>
          <a:prstGeom prst="rect">
            <a:avLst/>
          </a:prstGeom>
        </p:spPr>
      </p:pic>
    </p:spTree>
    <p:extLst>
      <p:ext uri="{BB962C8B-B14F-4D97-AF65-F5344CB8AC3E}">
        <p14:creationId xmlns:p14="http://schemas.microsoft.com/office/powerpoint/2010/main" val="2804460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3994</TotalTime>
  <Words>782</Words>
  <Application>Microsoft Macintosh PowerPoint</Application>
  <PresentationFormat>Widescreen</PresentationFormat>
  <Paragraphs>134</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Bookman Old Style</vt:lpstr>
      <vt:lpstr>Calibri</vt:lpstr>
      <vt:lpstr>Office Theme</vt:lpstr>
      <vt:lpstr>PowerPoint Presentation</vt:lpstr>
      <vt:lpstr>PowerPoint Presentation</vt:lpstr>
      <vt:lpstr>Scholars’ Semester  in Oxford (SSO)</vt:lpstr>
      <vt:lpstr>The city of Oxford</vt:lpstr>
      <vt:lpstr>Wycliffe Hall</vt:lpstr>
      <vt:lpstr>The University of Oxford</vt:lpstr>
      <vt:lpstr>The University’s Bodleian library</vt:lpstr>
      <vt:lpstr>Humanities and social sciences</vt:lpstr>
      <vt:lpstr>From 2018: STEM</vt:lpstr>
      <vt:lpstr>Tutorials</vt:lpstr>
      <vt:lpstr>British culture programme</vt:lpstr>
      <vt:lpstr>Undergraduate Research Seminar</vt:lpstr>
      <vt:lpstr>Vocation and scholarship</vt:lpstr>
      <vt:lpstr>University of Oxford : Faith</vt:lpstr>
      <vt:lpstr>University of Oxford : Sport</vt:lpstr>
      <vt:lpstr>University of Oxford : Clubs</vt:lpstr>
      <vt:lpstr>Accommodation</vt:lpstr>
      <vt:lpstr>Afternoon tea</vt:lpstr>
      <vt:lpstr>Returning for a second semester</vt:lpstr>
      <vt:lpstr>Visiting other places: UK</vt:lpstr>
      <vt:lpstr>Visiting other places: Europe</vt:lpstr>
      <vt:lpstr>Come to Oxford as well!</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Stan Rosenberg</cp:lastModifiedBy>
  <cp:revision>35</cp:revision>
  <cp:lastPrinted>2018-04-12T08:19:34Z</cp:lastPrinted>
  <dcterms:created xsi:type="dcterms:W3CDTF">2018-03-28T16:19:15Z</dcterms:created>
  <dcterms:modified xsi:type="dcterms:W3CDTF">2018-04-17T13:07:43Z</dcterms:modified>
</cp:coreProperties>
</file>